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70" r:id="rId3"/>
    <p:sldId id="271" r:id="rId4"/>
    <p:sldId id="257" r:id="rId5"/>
    <p:sldId id="258" r:id="rId6"/>
    <p:sldId id="263" r:id="rId7"/>
    <p:sldId id="268" r:id="rId8"/>
    <p:sldId id="262" r:id="rId9"/>
    <p:sldId id="259" r:id="rId10"/>
    <p:sldId id="269" r:id="rId11"/>
    <p:sldId id="261" r:id="rId12"/>
    <p:sldId id="265" r:id="rId13"/>
    <p:sldId id="266" r:id="rId14"/>
    <p:sldId id="272" r:id="rId15"/>
    <p:sldId id="27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sorterViewPr>
    <p:cViewPr>
      <p:scale>
        <a:sx n="100" d="100"/>
        <a:sy n="100" d="100"/>
      </p:scale>
      <p:origin x="0" y="-37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4/17/2014</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dirty="0"/>
              <a:t>4/17/2014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dirty="0"/>
              <a:t>4/17/2014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dirty="0"/>
              <a:t>4/17/2014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8A7C6C-0F39-4D70-8E8D-FE5B9C95FA73}" type="datetimeFigureOut">
              <a:rPr lang="en-US" dirty="0"/>
              <a:t>4/17/2014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dirty="0"/>
              <a:t>4/17/2014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dirty="0"/>
              <a:t>4/17/2014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dirty="0"/>
              <a:t>4/17/2014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4/17/2014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53789A-C914-4DB1-8815-80B5EC7335C5}" type="datetimeFigureOut">
              <a:rPr lang="en-US" dirty="0"/>
              <a:t>4/17/2014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6440AA-91A0-436F-8FDB-C0F939DCAE21}" type="datetimeFigureOut">
              <a:rPr lang="en-US" dirty="0"/>
              <a:t>4/17/2014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dirty="0"/>
              <a:t>4/17/2014</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0.wma"/><Relationship Id="rId1" Type="http://schemas.microsoft.com/office/2007/relationships/media" Target="../media/media10.wma"/><Relationship Id="rId5" Type="http://schemas.openxmlformats.org/officeDocument/2006/relationships/image" Target="../media/image1.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1.wma"/><Relationship Id="rId1" Type="http://schemas.microsoft.com/office/2007/relationships/media" Target="../media/media11.wma"/><Relationship Id="rId5" Type="http://schemas.openxmlformats.org/officeDocument/2006/relationships/image" Target="../media/image1.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2.wma"/><Relationship Id="rId1" Type="http://schemas.microsoft.com/office/2007/relationships/media" Target="../media/media12.wma"/><Relationship Id="rId5" Type="http://schemas.openxmlformats.org/officeDocument/2006/relationships/image" Target="../media/image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3.wma"/><Relationship Id="rId1" Type="http://schemas.microsoft.com/office/2007/relationships/media" Target="../media/media13.wma"/><Relationship Id="rId5" Type="http://schemas.openxmlformats.org/officeDocument/2006/relationships/image" Target="../media/image1.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ma"/><Relationship Id="rId1" Type="http://schemas.microsoft.com/office/2007/relationships/media" Target="../media/media14.wma"/><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ma"/><Relationship Id="rId1" Type="http://schemas.microsoft.com/office/2007/relationships/media" Target="../media/media15.wm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1.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6.wma"/><Relationship Id="rId1" Type="http://schemas.microsoft.com/office/2007/relationships/media" Target="../media/media6.wma"/><Relationship Id="rId5" Type="http://schemas.openxmlformats.org/officeDocument/2006/relationships/image" Target="../media/image1.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7.wma"/><Relationship Id="rId1" Type="http://schemas.microsoft.com/office/2007/relationships/media" Target="../media/media7.wma"/><Relationship Id="rId5" Type="http://schemas.openxmlformats.org/officeDocument/2006/relationships/image" Target="../media/image1.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1.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9.wma"/><Relationship Id="rId1" Type="http://schemas.microsoft.com/office/2007/relationships/media" Target="../media/media9.wma"/><Relationship Id="rId5" Type="http://schemas.openxmlformats.org/officeDocument/2006/relationships/image" Target="../media/image1.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Moody High School</a:t>
            </a:r>
            <a:br>
              <a:rPr lang="en-US" dirty="0" smtClean="0"/>
            </a:br>
            <a:r>
              <a:rPr lang="en-US" dirty="0" smtClean="0"/>
              <a:t>Data Overview	</a:t>
            </a:r>
            <a:br>
              <a:rPr lang="en-US" dirty="0" smtClean="0"/>
            </a:br>
            <a:endParaRPr lang="en-US" dirty="0"/>
          </a:p>
        </p:txBody>
      </p:sp>
      <p:sp>
        <p:nvSpPr>
          <p:cNvPr id="3" name="Subtitle 2"/>
          <p:cNvSpPr>
            <a:spLocks noGrp="1"/>
          </p:cNvSpPr>
          <p:nvPr>
            <p:ph type="subTitle" idx="1"/>
          </p:nvPr>
        </p:nvSpPr>
        <p:spPr/>
        <p:txBody>
          <a:bodyPr/>
          <a:lstStyle/>
          <a:p>
            <a:r>
              <a:rPr lang="en-US" dirty="0" smtClean="0"/>
              <a:t>Eamonn Kelly </a:t>
            </a:r>
          </a:p>
          <a:p>
            <a:r>
              <a:rPr lang="en-US" dirty="0" smtClean="0"/>
              <a:t>Spring 2014</a:t>
            </a:r>
            <a:endParaRPr 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904877723"/>
      </p:ext>
    </p:extLst>
  </p:cSld>
  <p:clrMapOvr>
    <a:masterClrMapping/>
  </p:clrMapOvr>
  <mc:AlternateContent xmlns:mc="http://schemas.openxmlformats.org/markup-compatibility/2006">
    <mc:Choice xmlns:p14="http://schemas.microsoft.com/office/powerpoint/2010/main" Requires="p14">
      <p:transition spd="slow" p14:dur="2000" advTm="10599"/>
    </mc:Choice>
    <mc:Fallback>
      <p:transition spd="slow" advTm="105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AHSGE Language Test scores </a:t>
            </a:r>
            <a:endParaRPr lang="en-US" dirty="0"/>
          </a:p>
        </p:txBody>
      </p:sp>
      <p:pic>
        <p:nvPicPr>
          <p:cNvPr id="5" name="Picture Placeholder 4"/>
          <p:cNvPicPr>
            <a:picLocks noGrp="1" noChangeAspect="1"/>
          </p:cNvPicPr>
          <p:nvPr>
            <p:ph type="pic" idx="1"/>
          </p:nvPr>
        </p:nvPicPr>
        <p:blipFill>
          <a:blip r:embed="rId4">
            <a:extLst>
              <a:ext uri="{28A0092B-C50C-407E-A947-70E740481C1C}">
                <a14:useLocalDpi xmlns:a14="http://schemas.microsoft.com/office/drawing/2010/main" val="0"/>
              </a:ext>
            </a:extLst>
          </a:blip>
          <a:srcRect t="2604" b="2604"/>
          <a:stretch>
            <a:fillRect/>
          </a:stretch>
        </p:blipFill>
        <p:spPr>
          <a:xfrm>
            <a:off x="0" y="0"/>
            <a:ext cx="11256135" cy="5048518"/>
          </a:xfrm>
        </p:spPr>
      </p:pic>
      <p:sp>
        <p:nvSpPr>
          <p:cNvPr id="4" name="Text Placeholder 3"/>
          <p:cNvSpPr>
            <a:spLocks noGrp="1"/>
          </p:cNvSpPr>
          <p:nvPr>
            <p:ph type="body" sz="half" idx="2"/>
          </p:nvPr>
        </p:nvSpPr>
        <p:spPr/>
        <p:txBody>
          <a:bodyPr/>
          <a:lstStyle/>
          <a:p>
            <a:endParaRPr lang="en-US"/>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857817736"/>
      </p:ext>
    </p:extLst>
  </p:cSld>
  <p:clrMapOvr>
    <a:masterClrMapping/>
  </p:clrMapOvr>
  <mc:AlternateContent xmlns:mc="http://schemas.openxmlformats.org/markup-compatibility/2006">
    <mc:Choice xmlns:p14="http://schemas.microsoft.com/office/powerpoint/2010/main" Requires="p14">
      <p:transition spd="slow" p14:dur="2000" advTm="29173"/>
    </mc:Choice>
    <mc:Fallback>
      <p:transition spd="slow" advTm="291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AHSGE Social Studies Test Scores </a:t>
            </a:r>
            <a:endParaRPr lang="en-US" dirty="0"/>
          </a:p>
        </p:txBody>
      </p:sp>
      <p:sp>
        <p:nvSpPr>
          <p:cNvPr id="4" name="Text Placeholder 3"/>
          <p:cNvSpPr>
            <a:spLocks noGrp="1"/>
          </p:cNvSpPr>
          <p:nvPr>
            <p:ph type="body" sz="half" idx="2"/>
          </p:nvPr>
        </p:nvSpPr>
        <p:spPr/>
        <p:txBody>
          <a:bodyPr/>
          <a:lstStyle/>
          <a:p>
            <a:endParaRPr lang="en-US"/>
          </a:p>
        </p:txBody>
      </p:sp>
      <p:pic>
        <p:nvPicPr>
          <p:cNvPr id="7" name="Picture Placeholder 6"/>
          <p:cNvPicPr>
            <a:picLocks noGrp="1" noChangeAspect="1"/>
          </p:cNvPicPr>
          <p:nvPr>
            <p:ph type="pic" idx="1"/>
          </p:nvPr>
        </p:nvPicPr>
        <p:blipFill>
          <a:blip r:embed="rId4">
            <a:extLst>
              <a:ext uri="{28A0092B-C50C-407E-A947-70E740481C1C}">
                <a14:useLocalDpi xmlns:a14="http://schemas.microsoft.com/office/drawing/2010/main" val="0"/>
              </a:ext>
            </a:extLst>
          </a:blip>
          <a:srcRect t="1871" b="1871"/>
          <a:stretch>
            <a:fillRect/>
          </a:stretch>
        </p:blipFill>
        <p:spPr>
          <a:xfrm>
            <a:off x="1" y="0"/>
            <a:ext cx="11243256" cy="5061397"/>
          </a:xfr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777862163"/>
      </p:ext>
    </p:extLst>
  </p:cSld>
  <p:clrMapOvr>
    <a:masterClrMapping/>
  </p:clrMapOvr>
  <mc:AlternateContent xmlns:mc="http://schemas.openxmlformats.org/markup-compatibility/2006">
    <mc:Choice xmlns:p14="http://schemas.microsoft.com/office/powerpoint/2010/main" Requires="p14">
      <p:transition spd="slow" p14:dur="2000" advTm="22787"/>
    </mc:Choice>
    <mc:Fallback>
      <p:transition spd="slow" advTm="227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AHSGE Math Test Scores</a:t>
            </a:r>
            <a:endParaRPr lang="en-US" dirty="0"/>
          </a:p>
        </p:txBody>
      </p:sp>
      <p:sp>
        <p:nvSpPr>
          <p:cNvPr id="4" name="Text Placeholder 3"/>
          <p:cNvSpPr>
            <a:spLocks noGrp="1"/>
          </p:cNvSpPr>
          <p:nvPr>
            <p:ph type="body" sz="half" idx="2"/>
          </p:nvPr>
        </p:nvSpPr>
        <p:spPr/>
        <p:txBody>
          <a:bodyPr/>
          <a:lstStyle/>
          <a:p>
            <a:endParaRPr lang="en-US"/>
          </a:p>
        </p:txBody>
      </p:sp>
      <p:pic>
        <p:nvPicPr>
          <p:cNvPr id="7" name="Picture Placeholder 6"/>
          <p:cNvPicPr>
            <a:picLocks noGrp="1" noChangeAspect="1"/>
          </p:cNvPicPr>
          <p:nvPr>
            <p:ph type="pic" idx="1"/>
          </p:nvPr>
        </p:nvPicPr>
        <p:blipFill>
          <a:blip r:embed="rId4">
            <a:extLst>
              <a:ext uri="{28A0092B-C50C-407E-A947-70E740481C1C}">
                <a14:useLocalDpi xmlns:a14="http://schemas.microsoft.com/office/drawing/2010/main" val="0"/>
              </a:ext>
            </a:extLst>
          </a:blip>
          <a:srcRect t="2980" b="2980"/>
          <a:stretch>
            <a:fillRect/>
          </a:stretch>
        </p:blipFill>
        <p:spPr>
          <a:xfrm>
            <a:off x="0" y="0"/>
            <a:ext cx="11165983" cy="4984124"/>
          </a:xfr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364631806"/>
      </p:ext>
    </p:extLst>
  </p:cSld>
  <p:clrMapOvr>
    <a:masterClrMapping/>
  </p:clrMapOvr>
  <mc:AlternateContent xmlns:mc="http://schemas.openxmlformats.org/markup-compatibility/2006">
    <mc:Choice xmlns:p14="http://schemas.microsoft.com/office/powerpoint/2010/main" Requires="p14">
      <p:transition spd="slow" p14:dur="2000" advTm="27831"/>
    </mc:Choice>
    <mc:Fallback>
      <p:transition spd="slow" advTm="278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AHSGE Biology Test Scores. (This took the place of the former Science test)</a:t>
            </a:r>
            <a:endParaRPr lang="en-US" dirty="0"/>
          </a:p>
        </p:txBody>
      </p:sp>
      <p:sp>
        <p:nvSpPr>
          <p:cNvPr id="4" name="Text Placeholder 3"/>
          <p:cNvSpPr>
            <a:spLocks noGrp="1"/>
          </p:cNvSpPr>
          <p:nvPr>
            <p:ph type="body" sz="half" idx="2"/>
          </p:nvPr>
        </p:nvSpPr>
        <p:spPr/>
        <p:txBody>
          <a:bodyPr/>
          <a:lstStyle/>
          <a:p>
            <a:endParaRPr lang="en-US"/>
          </a:p>
        </p:txBody>
      </p:sp>
      <p:pic>
        <p:nvPicPr>
          <p:cNvPr id="9" name="Picture Placeholder 8"/>
          <p:cNvPicPr>
            <a:picLocks noGrp="1" noChangeAspect="1"/>
          </p:cNvPicPr>
          <p:nvPr>
            <p:ph type="pic" idx="1"/>
          </p:nvPr>
        </p:nvPicPr>
        <p:blipFill>
          <a:blip r:embed="rId4">
            <a:extLst>
              <a:ext uri="{28A0092B-C50C-407E-A947-70E740481C1C}">
                <a14:useLocalDpi xmlns:a14="http://schemas.microsoft.com/office/drawing/2010/main" val="0"/>
              </a:ext>
            </a:extLst>
          </a:blip>
          <a:srcRect t="1038" b="1038"/>
          <a:stretch>
            <a:fillRect/>
          </a:stretch>
        </p:blipFill>
        <p:spPr>
          <a:xfrm>
            <a:off x="0" y="0"/>
            <a:ext cx="11217499" cy="4724400"/>
          </a:xfr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697942852"/>
      </p:ext>
    </p:extLst>
  </p:cSld>
  <p:clrMapOvr>
    <a:masterClrMapping/>
  </p:clrMapOvr>
  <mc:AlternateContent xmlns:mc="http://schemas.openxmlformats.org/markup-compatibility/2006">
    <mc:Choice xmlns:p14="http://schemas.microsoft.com/office/powerpoint/2010/main" Requires="p14">
      <p:transition spd="slow" p14:dur="2000" advTm="34260"/>
    </mc:Choice>
    <mc:Fallback>
      <p:transition spd="slow" advTm="342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42" y="172577"/>
            <a:ext cx="9692640" cy="767581"/>
          </a:xfrm>
        </p:spPr>
        <p:txBody>
          <a:bodyPr/>
          <a:lstStyle/>
          <a:p>
            <a:r>
              <a:rPr lang="en-US" dirty="0" smtClean="0"/>
              <a:t>Achievements at Moody </a:t>
            </a:r>
            <a:endParaRPr lang="en-US" dirty="0"/>
          </a:p>
        </p:txBody>
      </p:sp>
      <p:sp>
        <p:nvSpPr>
          <p:cNvPr id="3" name="Content Placeholder 2"/>
          <p:cNvSpPr>
            <a:spLocks noGrp="1"/>
          </p:cNvSpPr>
          <p:nvPr>
            <p:ph idx="1"/>
          </p:nvPr>
        </p:nvSpPr>
        <p:spPr>
          <a:xfrm>
            <a:off x="914142" y="1184856"/>
            <a:ext cx="9692640" cy="5396248"/>
          </a:xfrm>
        </p:spPr>
        <p:txBody>
          <a:bodyPr>
            <a:normAutofit/>
          </a:bodyPr>
          <a:lstStyle/>
          <a:p>
            <a:r>
              <a:rPr lang="en-US" sz="2800" dirty="0" smtClean="0"/>
              <a:t>Gains in Social Studies AHSGE Test scores of over 4% in a 3 year period. Our students also exceeded the state average score.</a:t>
            </a:r>
          </a:p>
          <a:p>
            <a:r>
              <a:rPr lang="en-US" sz="2800" dirty="0" smtClean="0"/>
              <a:t>Gains in Math over a 3 year period of 5% which brings us to par with the state average test score.</a:t>
            </a:r>
          </a:p>
          <a:p>
            <a:r>
              <a:rPr lang="en-US" sz="2800" dirty="0" smtClean="0"/>
              <a:t>Gains in Biology since its replacement of the old General Science Exam. Moody gained almost 4% in a 3 year span, in which we exceeded that state average score.</a:t>
            </a:r>
            <a:endParaRPr lang="en-US" sz="2800"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715026987"/>
      </p:ext>
    </p:extLst>
  </p:cSld>
  <p:clrMapOvr>
    <a:masterClrMapping/>
  </p:clrMapOvr>
  <mc:AlternateContent xmlns:mc="http://schemas.openxmlformats.org/markup-compatibility/2006">
    <mc:Choice xmlns:p14="http://schemas.microsoft.com/office/powerpoint/2010/main" Requires="p14">
      <p:transition spd="slow" p14:dur="2000" advTm="43949"/>
    </mc:Choice>
    <mc:Fallback>
      <p:transition spd="slow" advTm="439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883491"/>
          </a:xfrm>
        </p:spPr>
        <p:txBody>
          <a:bodyPr/>
          <a:lstStyle/>
          <a:p>
            <a:r>
              <a:rPr lang="en-US" dirty="0" smtClean="0"/>
              <a:t>Weaknesses at Moody High School </a:t>
            </a:r>
            <a:endParaRPr lang="en-US" dirty="0"/>
          </a:p>
        </p:txBody>
      </p:sp>
      <p:sp>
        <p:nvSpPr>
          <p:cNvPr id="3" name="Content Placeholder 2"/>
          <p:cNvSpPr>
            <a:spLocks noGrp="1"/>
          </p:cNvSpPr>
          <p:nvPr>
            <p:ph idx="1"/>
          </p:nvPr>
        </p:nvSpPr>
        <p:spPr>
          <a:xfrm>
            <a:off x="1261872" y="1403798"/>
            <a:ext cx="8595360" cy="4776340"/>
          </a:xfrm>
        </p:spPr>
        <p:txBody>
          <a:bodyPr>
            <a:noAutofit/>
          </a:bodyPr>
          <a:lstStyle/>
          <a:p>
            <a:r>
              <a:rPr lang="en-US" sz="2800" dirty="0" smtClean="0"/>
              <a:t>Reading Scores, while average, are just that on average with the state averages. We are working towards exceeding the state averages. One way is through our Read 180 program. Core content teachers are also making it part of their instruction more often, not just in English!</a:t>
            </a:r>
          </a:p>
          <a:p>
            <a:r>
              <a:rPr lang="en-US" sz="2800" dirty="0" smtClean="0"/>
              <a:t>Language is our other area of weakness. Our scores in this area were very low and are just now reaching average level with the state. This is our native language and we should be trying to exceed these scores not be complacent with mediocrity.</a:t>
            </a:r>
            <a:endParaRPr lang="en-US" sz="2800"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601472670"/>
      </p:ext>
    </p:extLst>
  </p:cSld>
  <p:clrMapOvr>
    <a:masterClrMapping/>
  </p:clrMapOvr>
  <mc:AlternateContent xmlns:mc="http://schemas.openxmlformats.org/markup-compatibility/2006">
    <mc:Choice xmlns:p14="http://schemas.microsoft.com/office/powerpoint/2010/main" Requires="p14">
      <p:transition spd="slow" p14:dur="2000" advTm="48684"/>
    </mc:Choice>
    <mc:Fallback>
      <p:transition spd="slow" advTm="486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Purpose:</a:t>
            </a:r>
            <a:endParaRPr lang="en-US" sz="6600" dirty="0"/>
          </a:p>
        </p:txBody>
      </p:sp>
      <p:sp>
        <p:nvSpPr>
          <p:cNvPr id="3" name="Content Placeholder 2"/>
          <p:cNvSpPr>
            <a:spLocks noGrp="1"/>
          </p:cNvSpPr>
          <p:nvPr>
            <p:ph idx="1"/>
          </p:nvPr>
        </p:nvSpPr>
        <p:spPr/>
        <p:txBody>
          <a:bodyPr>
            <a:normAutofit lnSpcReduction="10000"/>
          </a:bodyPr>
          <a:lstStyle/>
          <a:p>
            <a:r>
              <a:rPr lang="en-US" sz="2800" dirty="0" smtClean="0"/>
              <a:t>This overview is a collection of demographic and test data for Moody High Schools 11</a:t>
            </a:r>
            <a:r>
              <a:rPr lang="en-US" sz="2800" baseline="30000" dirty="0" smtClean="0"/>
              <a:t>th</a:t>
            </a:r>
            <a:r>
              <a:rPr lang="en-US" sz="2800" dirty="0" smtClean="0"/>
              <a:t> grade Alabama High School Graduation Exam. </a:t>
            </a:r>
          </a:p>
          <a:p>
            <a:r>
              <a:rPr lang="en-US" sz="2800" dirty="0" smtClean="0"/>
              <a:t>With this data we hope to implement instructional initiatives in certain content areas to provide our learners with the strategies to be successful.</a:t>
            </a:r>
          </a:p>
          <a:p>
            <a:pPr marL="0" indent="0">
              <a:buNone/>
            </a:pPr>
            <a:r>
              <a:rPr lang="en-US" sz="2800" dirty="0" smtClean="0"/>
              <a:t>* Also we plan to educate our faculty of our strengths and weaknesses so that our student achievement will improve.</a:t>
            </a:r>
            <a:endParaRPr lang="en-US" sz="2800"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143047479"/>
      </p:ext>
    </p:extLst>
  </p:cSld>
  <p:clrMapOvr>
    <a:masterClrMapping/>
  </p:clrMapOvr>
  <mc:AlternateContent xmlns:mc="http://schemas.openxmlformats.org/markup-compatibility/2006">
    <mc:Choice xmlns:p14="http://schemas.microsoft.com/office/powerpoint/2010/main" Requires="p14">
      <p:transition spd="slow" p14:dur="2000" advTm="29009"/>
    </mc:Choice>
    <mc:Fallback>
      <p:transition spd="slow" advTm="290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365760"/>
            <a:ext cx="9692640" cy="901931"/>
          </a:xfrm>
        </p:spPr>
        <p:txBody>
          <a:bodyPr>
            <a:normAutofit fontScale="90000"/>
          </a:bodyPr>
          <a:lstStyle/>
          <a:p>
            <a:r>
              <a:rPr lang="en-US" sz="6600" dirty="0" smtClean="0"/>
              <a:t>Summary:</a:t>
            </a:r>
            <a:endParaRPr lang="en-US" sz="6600" dirty="0"/>
          </a:p>
        </p:txBody>
      </p:sp>
      <p:sp>
        <p:nvSpPr>
          <p:cNvPr id="3" name="Content Placeholder 2"/>
          <p:cNvSpPr>
            <a:spLocks noGrp="1"/>
          </p:cNvSpPr>
          <p:nvPr>
            <p:ph idx="1"/>
          </p:nvPr>
        </p:nvSpPr>
        <p:spPr>
          <a:xfrm>
            <a:off x="1261872" y="1133341"/>
            <a:ext cx="8595360" cy="5724659"/>
          </a:xfrm>
        </p:spPr>
        <p:txBody>
          <a:bodyPr/>
          <a:lstStyle/>
          <a:p>
            <a:r>
              <a:rPr lang="en-US" sz="2400" dirty="0" smtClean="0"/>
              <a:t>Per Capita Income-$25,087</a:t>
            </a:r>
          </a:p>
          <a:p>
            <a:r>
              <a:rPr lang="en-US" sz="2400" dirty="0" smtClean="0"/>
              <a:t>Median Household income-$52,292</a:t>
            </a:r>
          </a:p>
          <a:p>
            <a:r>
              <a:rPr lang="en-US" sz="2400" dirty="0" smtClean="0"/>
              <a:t>11.3% lives below the poverty level.</a:t>
            </a:r>
          </a:p>
          <a:p>
            <a:r>
              <a:rPr lang="en-US" sz="2400" dirty="0" smtClean="0"/>
              <a:t>16.6% of the population has a bachelors degree or higher.</a:t>
            </a:r>
          </a:p>
          <a:p>
            <a:r>
              <a:rPr lang="en-US" sz="2400" dirty="0" smtClean="0"/>
              <a:t>83.7% of the population has a high school diploma</a:t>
            </a:r>
          </a:p>
          <a:p>
            <a:r>
              <a:rPr lang="en-US" sz="2400" dirty="0" smtClean="0"/>
              <a:t>The population of Moody High School is 87% Caucasian, 9% African American, 3% Hispanic, .6% Asian.</a:t>
            </a:r>
          </a:p>
          <a:p>
            <a:r>
              <a:rPr lang="en-US" sz="2400" dirty="0" smtClean="0"/>
              <a:t>Total enrollment is 656 in 2012</a:t>
            </a:r>
          </a:p>
          <a:p>
            <a:r>
              <a:rPr lang="en-US" sz="2400" dirty="0" smtClean="0"/>
              <a:t>Graduation rate was 73% in 2012-2013 school year</a:t>
            </a:r>
          </a:p>
          <a:p>
            <a:r>
              <a:rPr lang="en-US" sz="2400" dirty="0"/>
              <a:t>Moody HS reported 34.5% of its enrollment was on Free or Reduced Lunch</a:t>
            </a:r>
          </a:p>
          <a:p>
            <a:pPr marL="0" indent="0">
              <a:buNone/>
            </a:pP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582338442"/>
      </p:ext>
    </p:extLst>
  </p:cSld>
  <p:clrMapOvr>
    <a:masterClrMapping/>
  </p:clrMapOvr>
  <mc:AlternateContent xmlns:mc="http://schemas.openxmlformats.org/markup-compatibility/2006">
    <mc:Choice xmlns:p14="http://schemas.microsoft.com/office/powerpoint/2010/main" Requires="p14">
      <p:transition spd="slow" p14:dur="2000" advTm="108691"/>
    </mc:Choice>
    <mc:Fallback>
      <p:transition spd="slow" advTm="1086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Enrollment Data for Moody High School </a:t>
            </a:r>
            <a:endParaRPr lang="en-US" dirty="0"/>
          </a:p>
        </p:txBody>
      </p:sp>
      <p:sp>
        <p:nvSpPr>
          <p:cNvPr id="4" name="Text Placeholder 3"/>
          <p:cNvSpPr>
            <a:spLocks noGrp="1"/>
          </p:cNvSpPr>
          <p:nvPr>
            <p:ph type="body" sz="half" idx="2"/>
          </p:nvPr>
        </p:nvSpPr>
        <p:spPr/>
        <p:txBody>
          <a:bodyPr/>
          <a:lstStyle/>
          <a:p>
            <a:endParaRPr lang="en-US"/>
          </a:p>
        </p:txBody>
      </p:sp>
      <p:pic>
        <p:nvPicPr>
          <p:cNvPr id="7" name="Picture Placeholder 6"/>
          <p:cNvPicPr>
            <a:picLocks noGrp="1" noChangeAspect="1"/>
          </p:cNvPicPr>
          <p:nvPr>
            <p:ph type="pic" idx="1"/>
          </p:nvPr>
        </p:nvPicPr>
        <p:blipFill>
          <a:blip r:embed="rId4">
            <a:extLst>
              <a:ext uri="{28A0092B-C50C-407E-A947-70E740481C1C}">
                <a14:useLocalDpi xmlns:a14="http://schemas.microsoft.com/office/drawing/2010/main" val="0"/>
              </a:ext>
            </a:extLst>
          </a:blip>
          <a:srcRect t="4567" b="4567"/>
          <a:stretch>
            <a:fillRect/>
          </a:stretch>
        </p:blipFill>
        <p:spPr>
          <a:xfrm>
            <a:off x="0" y="0"/>
            <a:ext cx="11294772" cy="5100034"/>
          </a:xfr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850759286"/>
      </p:ext>
    </p:extLst>
  </p:cSld>
  <p:clrMapOvr>
    <a:masterClrMapping/>
  </p:clrMapOvr>
  <mc:AlternateContent xmlns:mc="http://schemas.openxmlformats.org/markup-compatibility/2006">
    <mc:Choice xmlns:p14="http://schemas.microsoft.com/office/powerpoint/2010/main" Requires="p14">
      <p:transition spd="slow" p14:dur="2000" advTm="32248"/>
    </mc:Choice>
    <mc:Fallback>
      <p:transition spd="slow" advTm="322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Graph represents living arrangements in Moody </a:t>
            </a:r>
            <a:endParaRPr lang="en-US" dirty="0"/>
          </a:p>
        </p:txBody>
      </p:sp>
      <p:sp>
        <p:nvSpPr>
          <p:cNvPr id="4" name="Text Placeholder 3"/>
          <p:cNvSpPr>
            <a:spLocks noGrp="1"/>
          </p:cNvSpPr>
          <p:nvPr>
            <p:ph type="body" sz="half" idx="2"/>
          </p:nvPr>
        </p:nvSpPr>
        <p:spPr/>
        <p:txBody>
          <a:bodyPr/>
          <a:lstStyle/>
          <a:p>
            <a:endParaRPr lang="en-US"/>
          </a:p>
        </p:txBody>
      </p:sp>
      <p:pic>
        <p:nvPicPr>
          <p:cNvPr id="7" name="Picture Placeholder 6"/>
          <p:cNvPicPr>
            <a:picLocks noGrp="1" noChangeAspect="1"/>
          </p:cNvPicPr>
          <p:nvPr>
            <p:ph type="pic" idx="1"/>
          </p:nvPr>
        </p:nvPicPr>
        <p:blipFill>
          <a:blip r:embed="rId4">
            <a:extLst>
              <a:ext uri="{28A0092B-C50C-407E-A947-70E740481C1C}">
                <a14:useLocalDpi xmlns:a14="http://schemas.microsoft.com/office/drawing/2010/main" val="0"/>
              </a:ext>
            </a:extLst>
          </a:blip>
          <a:srcRect t="10588" b="10588"/>
          <a:stretch>
            <a:fillRect/>
          </a:stretch>
        </p:blipFill>
        <p:spPr>
          <a:xfrm>
            <a:off x="0" y="0"/>
            <a:ext cx="11281893" cy="5100034"/>
          </a:xfr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584223609"/>
      </p:ext>
    </p:extLst>
  </p:cSld>
  <p:clrMapOvr>
    <a:masterClrMapping/>
  </p:clrMapOvr>
  <mc:AlternateContent xmlns:mc="http://schemas.openxmlformats.org/markup-compatibility/2006">
    <mc:Choice xmlns:p14="http://schemas.microsoft.com/office/powerpoint/2010/main" Requires="p14">
      <p:transition spd="slow" p14:dur="2000" advTm="25080"/>
    </mc:Choice>
    <mc:Fallback>
      <p:transition spd="slow" advTm="250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Moody’s rank in the state of Alabama.</a:t>
            </a:r>
            <a:endParaRPr lang="en-US" dirty="0"/>
          </a:p>
        </p:txBody>
      </p:sp>
      <p:sp>
        <p:nvSpPr>
          <p:cNvPr id="4" name="Text Placeholder 3"/>
          <p:cNvSpPr>
            <a:spLocks noGrp="1"/>
          </p:cNvSpPr>
          <p:nvPr>
            <p:ph type="body" sz="half" idx="2"/>
          </p:nvPr>
        </p:nvSpPr>
        <p:spPr/>
        <p:txBody>
          <a:bodyPr/>
          <a:lstStyle/>
          <a:p>
            <a:endParaRPr lang="en-US"/>
          </a:p>
        </p:txBody>
      </p:sp>
      <p:pic>
        <p:nvPicPr>
          <p:cNvPr id="7" name="Picture Placeholder 6"/>
          <p:cNvPicPr>
            <a:picLocks noGrp="1" noChangeAspect="1"/>
          </p:cNvPicPr>
          <p:nvPr>
            <p:ph type="pic" idx="1"/>
          </p:nvPr>
        </p:nvPicPr>
        <p:blipFill>
          <a:blip r:embed="rId4">
            <a:extLst>
              <a:ext uri="{28A0092B-C50C-407E-A947-70E740481C1C}">
                <a14:useLocalDpi xmlns:a14="http://schemas.microsoft.com/office/drawing/2010/main" val="0"/>
              </a:ext>
            </a:extLst>
          </a:blip>
          <a:srcRect t="281" b="281"/>
          <a:stretch>
            <a:fillRect/>
          </a:stretch>
        </p:blipFill>
        <p:spPr>
          <a:xfrm>
            <a:off x="0" y="0"/>
            <a:ext cx="11256135" cy="5164428"/>
          </a:xfr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878774938"/>
      </p:ext>
    </p:extLst>
  </p:cSld>
  <p:clrMapOvr>
    <a:masterClrMapping/>
  </p:clrMapOvr>
  <mc:AlternateContent xmlns:mc="http://schemas.openxmlformats.org/markup-compatibility/2006">
    <mc:Choice xmlns:p14="http://schemas.microsoft.com/office/powerpoint/2010/main" Requires="p14">
      <p:transition spd="slow" p14:dur="2000" advTm="57816"/>
    </mc:Choice>
    <mc:Fallback>
      <p:transition spd="slow" advTm="578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This Graph represents a growing trend across the country. This is Moody’s students who are on Free and Reduced Lunch.</a:t>
            </a:r>
            <a:endParaRPr lang="en-US" dirty="0"/>
          </a:p>
        </p:txBody>
      </p:sp>
      <p:pic>
        <p:nvPicPr>
          <p:cNvPr id="5" name="Picture Placeholder 4"/>
          <p:cNvPicPr>
            <a:picLocks noGrp="1" noChangeAspect="1"/>
          </p:cNvPicPr>
          <p:nvPr>
            <p:ph type="pic" idx="1"/>
          </p:nvPr>
        </p:nvPicPr>
        <p:blipFill>
          <a:blip r:embed="rId4">
            <a:extLst>
              <a:ext uri="{28A0092B-C50C-407E-A947-70E740481C1C}">
                <a14:useLocalDpi xmlns:a14="http://schemas.microsoft.com/office/drawing/2010/main" val="0"/>
              </a:ext>
            </a:extLst>
          </a:blip>
          <a:srcRect t="4784" b="4784"/>
          <a:stretch>
            <a:fillRect/>
          </a:stretch>
        </p:blipFill>
        <p:spPr>
          <a:xfrm>
            <a:off x="0" y="0"/>
            <a:ext cx="11256135" cy="5061397"/>
          </a:xfrm>
        </p:spPr>
      </p:pic>
      <p:sp>
        <p:nvSpPr>
          <p:cNvPr id="4" name="Text Placeholder 3"/>
          <p:cNvSpPr>
            <a:spLocks noGrp="1"/>
          </p:cNvSpPr>
          <p:nvPr>
            <p:ph type="body" sz="half" idx="2"/>
          </p:nvPr>
        </p:nvSpPr>
        <p:spPr/>
        <p:txBody>
          <a:bodyPr/>
          <a:lstStyle/>
          <a:p>
            <a:endParaRPr lang="en-US"/>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860645358"/>
      </p:ext>
    </p:extLst>
  </p:cSld>
  <p:clrMapOvr>
    <a:masterClrMapping/>
  </p:clrMapOvr>
  <mc:AlternateContent xmlns:mc="http://schemas.openxmlformats.org/markup-compatibility/2006">
    <mc:Choice xmlns:p14="http://schemas.microsoft.com/office/powerpoint/2010/main" Requires="p14">
      <p:transition spd="slow" p14:dur="2000" advTm="35005"/>
    </mc:Choice>
    <mc:Fallback>
      <p:transition spd="slow" advTm="350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 is how Moody ranked in the State on Math and Reading Grad Exams.</a:t>
            </a:r>
            <a:endParaRPr lang="en-US" dirty="0"/>
          </a:p>
        </p:txBody>
      </p:sp>
      <p:sp>
        <p:nvSpPr>
          <p:cNvPr id="4" name="Text Placeholder 3"/>
          <p:cNvSpPr>
            <a:spLocks noGrp="1"/>
          </p:cNvSpPr>
          <p:nvPr>
            <p:ph type="body" sz="half" idx="2"/>
          </p:nvPr>
        </p:nvSpPr>
        <p:spPr/>
        <p:txBody>
          <a:bodyPr/>
          <a:lstStyle/>
          <a:p>
            <a:endParaRPr lang="en-US"/>
          </a:p>
        </p:txBody>
      </p:sp>
      <p:pic>
        <p:nvPicPr>
          <p:cNvPr id="11" name="Picture Placeholder 10"/>
          <p:cNvPicPr>
            <a:picLocks noGrp="1" noChangeAspect="1"/>
          </p:cNvPicPr>
          <p:nvPr>
            <p:ph type="pic" idx="1"/>
          </p:nvPr>
        </p:nvPicPr>
        <p:blipFill>
          <a:blip r:embed="rId4">
            <a:extLst>
              <a:ext uri="{28A0092B-C50C-407E-A947-70E740481C1C}">
                <a14:useLocalDpi xmlns:a14="http://schemas.microsoft.com/office/drawing/2010/main" val="0"/>
              </a:ext>
            </a:extLst>
          </a:blip>
          <a:srcRect t="8324" b="8324"/>
          <a:stretch>
            <a:fillRect/>
          </a:stretch>
        </p:blipFill>
        <p:spPr>
          <a:xfrm>
            <a:off x="0" y="12879"/>
            <a:ext cx="11281893" cy="5074276"/>
          </a:xfr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90264644"/>
      </p:ext>
    </p:extLst>
  </p:cSld>
  <p:clrMapOvr>
    <a:masterClrMapping/>
  </p:clrMapOvr>
  <mc:AlternateContent xmlns:mc="http://schemas.openxmlformats.org/markup-compatibility/2006">
    <mc:Choice xmlns:p14="http://schemas.microsoft.com/office/powerpoint/2010/main" Requires="p14">
      <p:transition spd="slow" p14:dur="2000" advTm="57864"/>
    </mc:Choice>
    <mc:Fallback>
      <p:transition spd="slow" advTm="578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AHSGE Reading Test Scores</a:t>
            </a:r>
            <a:endParaRPr lang="en-US" dirty="0"/>
          </a:p>
        </p:txBody>
      </p:sp>
      <p:sp>
        <p:nvSpPr>
          <p:cNvPr id="4" name="Text Placeholder 3"/>
          <p:cNvSpPr>
            <a:spLocks noGrp="1"/>
          </p:cNvSpPr>
          <p:nvPr>
            <p:ph type="body" sz="half" idx="2"/>
          </p:nvPr>
        </p:nvSpPr>
        <p:spPr/>
        <p:txBody>
          <a:bodyPr/>
          <a:lstStyle/>
          <a:p>
            <a:endParaRPr lang="en-US"/>
          </a:p>
        </p:txBody>
      </p:sp>
      <p:pic>
        <p:nvPicPr>
          <p:cNvPr id="7" name="Picture Placeholder 6"/>
          <p:cNvPicPr>
            <a:picLocks noGrp="1" noChangeAspect="1"/>
          </p:cNvPicPr>
          <p:nvPr>
            <p:ph type="pic" idx="1"/>
          </p:nvPr>
        </p:nvPicPr>
        <p:blipFill>
          <a:blip r:embed="rId4">
            <a:extLst>
              <a:ext uri="{28A0092B-C50C-407E-A947-70E740481C1C}">
                <a14:useLocalDpi xmlns:a14="http://schemas.microsoft.com/office/drawing/2010/main" val="0"/>
              </a:ext>
            </a:extLst>
          </a:blip>
          <a:srcRect t="3562" b="3562"/>
          <a:stretch>
            <a:fillRect/>
          </a:stretch>
        </p:blipFill>
        <p:spPr>
          <a:xfrm>
            <a:off x="0" y="0"/>
            <a:ext cx="11269014" cy="5022761"/>
          </a:xfr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83773204"/>
      </p:ext>
    </p:extLst>
  </p:cSld>
  <p:clrMapOvr>
    <a:masterClrMapping/>
  </p:clrMapOvr>
  <mc:AlternateContent xmlns:mc="http://schemas.openxmlformats.org/markup-compatibility/2006">
    <mc:Choice xmlns:p14="http://schemas.microsoft.com/office/powerpoint/2010/main" Requires="p14">
      <p:transition spd="slow" p14:dur="2000" advTm="56425"/>
    </mc:Choice>
    <mc:Fallback>
      <p:transition spd="slow" advTm="564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TC103457515[[fn=View]]</Template>
  <TotalTime>531</TotalTime>
  <Words>453</Words>
  <Application>Microsoft Office PowerPoint</Application>
  <PresentationFormat>Widescreen</PresentationFormat>
  <Paragraphs>34</Paragraphs>
  <Slides>15</Slides>
  <Notes>0</Notes>
  <HiddenSlides>0</HiddenSlides>
  <MMClips>15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Century Schoolbook</vt:lpstr>
      <vt:lpstr>Wingdings 2</vt:lpstr>
      <vt:lpstr>View</vt:lpstr>
      <vt:lpstr>Moody High School Data Overview  </vt:lpstr>
      <vt:lpstr>Purpose:</vt:lpstr>
      <vt:lpstr>Summary:</vt:lpstr>
      <vt:lpstr>Enrollment Data for Moody High School </vt:lpstr>
      <vt:lpstr>This Graph represents living arrangements in Moody </vt:lpstr>
      <vt:lpstr>Moody’s rank in the state of Alabama.</vt:lpstr>
      <vt:lpstr>This Graph represents a growing trend across the country. This is Moody’s students who are on Free and Reduced Lunch.</vt:lpstr>
      <vt:lpstr>Here is how Moody ranked in the State on Math and Reading Grad Exams.</vt:lpstr>
      <vt:lpstr>AHSGE Reading Test Scores</vt:lpstr>
      <vt:lpstr>AHSGE Language Test scores </vt:lpstr>
      <vt:lpstr>AHSGE Social Studies Test Scores </vt:lpstr>
      <vt:lpstr>AHSGE Math Test Scores</vt:lpstr>
      <vt:lpstr>AHSGE Biology Test Scores. (This took the place of the former Science test)</vt:lpstr>
      <vt:lpstr>Achievements at Moody </vt:lpstr>
      <vt:lpstr>Weaknesses at Moody High School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Overview</dc:title>
  <dc:creator>Kelly, Eamonn</dc:creator>
  <cp:lastModifiedBy>Kelly, Eamonn</cp:lastModifiedBy>
  <cp:revision>18</cp:revision>
  <dcterms:created xsi:type="dcterms:W3CDTF">2014-03-31T16:17:15Z</dcterms:created>
  <dcterms:modified xsi:type="dcterms:W3CDTF">2014-04-17T18:26:07Z</dcterms:modified>
</cp:coreProperties>
</file>